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013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60164860-1DE0-47B8-A70E-0C02B3ED68B8}"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278531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1972447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67362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4255247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58405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391385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3104349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177209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289223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4860-1DE0-47B8-A70E-0C02B3ED68B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296889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164860-1DE0-47B8-A70E-0C02B3ED68B8}"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323280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164860-1DE0-47B8-A70E-0C02B3ED68B8}"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404311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164860-1DE0-47B8-A70E-0C02B3ED68B8}"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211327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64860-1DE0-47B8-A70E-0C02B3ED68B8}" type="datetimeFigureOut">
              <a:rPr lang="en-US" smtClean="0"/>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2681398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164860-1DE0-47B8-A70E-0C02B3ED68B8}"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413810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164860-1DE0-47B8-A70E-0C02B3ED68B8}"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054FA-68AE-449D-8230-93FE816114FB}" type="slidenum">
              <a:rPr lang="en-US" smtClean="0"/>
              <a:t>‹#›</a:t>
            </a:fld>
            <a:endParaRPr lang="en-US"/>
          </a:p>
        </p:txBody>
      </p:sp>
    </p:spTree>
    <p:extLst>
      <p:ext uri="{BB962C8B-B14F-4D97-AF65-F5344CB8AC3E}">
        <p14:creationId xmlns:p14="http://schemas.microsoft.com/office/powerpoint/2010/main" val="413846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0164860-1DE0-47B8-A70E-0C02B3ED68B8}" type="datetimeFigureOut">
              <a:rPr lang="en-US" smtClean="0"/>
              <a:t>2/5/2023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D4054FA-68AE-449D-8230-93FE816114FB}" type="slidenum">
              <a:rPr lang="en-US" smtClean="0"/>
              <a:t>‹#›</a:t>
            </a:fld>
            <a:endParaRPr lang="en-US"/>
          </a:p>
        </p:txBody>
      </p:sp>
    </p:spTree>
    <p:extLst>
      <p:ext uri="{BB962C8B-B14F-4D97-AF65-F5344CB8AC3E}">
        <p14:creationId xmlns:p14="http://schemas.microsoft.com/office/powerpoint/2010/main" val="27705250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94997-7BE3-52E4-B26D-EF46C2E82097}"/>
              </a:ext>
            </a:extLst>
          </p:cNvPr>
          <p:cNvSpPr>
            <a:spLocks noGrp="1"/>
          </p:cNvSpPr>
          <p:nvPr>
            <p:ph type="ctrTitle"/>
          </p:nvPr>
        </p:nvSpPr>
        <p:spPr/>
        <p:txBody>
          <a:bodyPr/>
          <a:lstStyle/>
          <a:p>
            <a:r>
              <a:rPr lang="en-US" b="1" dirty="0"/>
              <a:t>Time series analysis</a:t>
            </a:r>
          </a:p>
        </p:txBody>
      </p:sp>
      <p:sp>
        <p:nvSpPr>
          <p:cNvPr id="3" name="Subtitle 2">
            <a:extLst>
              <a:ext uri="{FF2B5EF4-FFF2-40B4-BE49-F238E27FC236}">
                <a16:creationId xmlns:a16="http://schemas.microsoft.com/office/drawing/2014/main" id="{C30533FD-9C08-048E-606F-31EF7746006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855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ABA33-BCF8-E97D-9DB7-880D1419770E}"/>
              </a:ext>
            </a:extLst>
          </p:cNvPr>
          <p:cNvSpPr>
            <a:spLocks noGrp="1"/>
          </p:cNvSpPr>
          <p:nvPr>
            <p:ph type="title"/>
          </p:nvPr>
        </p:nvSpPr>
        <p:spPr/>
        <p:txBody>
          <a:bodyPr/>
          <a:lstStyle/>
          <a:p>
            <a:r>
              <a:rPr lang="en-US" b="1" dirty="0"/>
              <a:t>Time series analysis</a:t>
            </a:r>
          </a:p>
        </p:txBody>
      </p:sp>
      <p:sp>
        <p:nvSpPr>
          <p:cNvPr id="3" name="Content Placeholder 2">
            <a:extLst>
              <a:ext uri="{FF2B5EF4-FFF2-40B4-BE49-F238E27FC236}">
                <a16:creationId xmlns:a16="http://schemas.microsoft.com/office/drawing/2014/main" id="{F380017D-F729-A918-A5E0-216CA4A77466}"/>
              </a:ext>
            </a:extLst>
          </p:cNvPr>
          <p:cNvSpPr>
            <a:spLocks noGrp="1"/>
          </p:cNvSpPr>
          <p:nvPr>
            <p:ph idx="1"/>
          </p:nvPr>
        </p:nvSpPr>
        <p:spPr/>
        <p:txBody>
          <a:bodyPr>
            <a:normAutofit lnSpcReduction="10000"/>
          </a:bodyPr>
          <a:lstStyle/>
          <a:p>
            <a:pPr marL="0" indent="0" algn="just">
              <a:buNone/>
            </a:pPr>
            <a:r>
              <a:rPr lang="en-US" dirty="0"/>
              <a:t>Time series analysis is a specific way of analyzing a sequence of data points collected over an interval of time. In time series analysis, analysts record data points at consistent intervals over a set period of time rather than just recording the data points intermittently or randomly.</a:t>
            </a:r>
          </a:p>
          <a:p>
            <a:pPr marL="0" indent="0" algn="just">
              <a:buNone/>
            </a:pPr>
            <a:r>
              <a:rPr lang="en-US" dirty="0"/>
              <a:t>Time series analysis typically requires a large number of data points to ensure consistency and reliability. An extensive data set ensures you have a representative sample size and that analysis can cut through noisy data. It also ensures that any trends or patterns discovered are not outliers and can account for seasonal variance. Additionally, time series data can be used for forecasting—predicting future data based on historical data.</a:t>
            </a:r>
          </a:p>
        </p:txBody>
      </p:sp>
    </p:spTree>
    <p:extLst>
      <p:ext uri="{BB962C8B-B14F-4D97-AF65-F5344CB8AC3E}">
        <p14:creationId xmlns:p14="http://schemas.microsoft.com/office/powerpoint/2010/main" val="375482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CD06F-3A05-6D95-FB5B-006C7DE30397}"/>
              </a:ext>
            </a:extLst>
          </p:cNvPr>
          <p:cNvSpPr>
            <a:spLocks noGrp="1"/>
          </p:cNvSpPr>
          <p:nvPr>
            <p:ph type="title"/>
          </p:nvPr>
        </p:nvSpPr>
        <p:spPr/>
        <p:txBody>
          <a:bodyPr/>
          <a:lstStyle/>
          <a:p>
            <a:r>
              <a:rPr lang="en-US" b="1" dirty="0"/>
              <a:t>Major components:</a:t>
            </a:r>
          </a:p>
        </p:txBody>
      </p:sp>
      <p:sp>
        <p:nvSpPr>
          <p:cNvPr id="3" name="Content Placeholder 2">
            <a:extLst>
              <a:ext uri="{FF2B5EF4-FFF2-40B4-BE49-F238E27FC236}">
                <a16:creationId xmlns:a16="http://schemas.microsoft.com/office/drawing/2014/main" id="{70EB2A2D-08D5-8673-4B5F-681B3FED75D9}"/>
              </a:ext>
            </a:extLst>
          </p:cNvPr>
          <p:cNvSpPr>
            <a:spLocks noGrp="1"/>
          </p:cNvSpPr>
          <p:nvPr>
            <p:ph idx="1"/>
          </p:nvPr>
        </p:nvSpPr>
        <p:spPr/>
        <p:txBody>
          <a:bodyPr/>
          <a:lstStyle/>
          <a:p>
            <a:r>
              <a:rPr lang="en-US" dirty="0"/>
              <a:t>Trend component</a:t>
            </a:r>
          </a:p>
          <a:p>
            <a:r>
              <a:rPr lang="en-US" dirty="0"/>
              <a:t>Seasonal component</a:t>
            </a:r>
          </a:p>
          <a:p>
            <a:r>
              <a:rPr lang="en-US" dirty="0"/>
              <a:t>Cyclical component</a:t>
            </a:r>
          </a:p>
          <a:p>
            <a:r>
              <a:rPr lang="en-US" dirty="0"/>
              <a:t>Irregular component</a:t>
            </a:r>
          </a:p>
        </p:txBody>
      </p:sp>
    </p:spTree>
    <p:extLst>
      <p:ext uri="{BB962C8B-B14F-4D97-AF65-F5344CB8AC3E}">
        <p14:creationId xmlns:p14="http://schemas.microsoft.com/office/powerpoint/2010/main" val="51970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F30F9-4656-1D00-F322-A96AD0517EF4}"/>
              </a:ext>
            </a:extLst>
          </p:cNvPr>
          <p:cNvSpPr>
            <a:spLocks noGrp="1"/>
          </p:cNvSpPr>
          <p:nvPr>
            <p:ph type="title"/>
          </p:nvPr>
        </p:nvSpPr>
        <p:spPr/>
        <p:txBody>
          <a:bodyPr/>
          <a:lstStyle/>
          <a:p>
            <a:r>
              <a:rPr lang="en-US" b="1" dirty="0"/>
              <a:t>1. Trend component:</a:t>
            </a:r>
          </a:p>
        </p:txBody>
      </p:sp>
      <p:sp>
        <p:nvSpPr>
          <p:cNvPr id="3" name="Content Placeholder 2">
            <a:extLst>
              <a:ext uri="{FF2B5EF4-FFF2-40B4-BE49-F238E27FC236}">
                <a16:creationId xmlns:a16="http://schemas.microsoft.com/office/drawing/2014/main" id="{9665977B-E2A3-558C-FC23-640625BCADF0}"/>
              </a:ext>
            </a:extLst>
          </p:cNvPr>
          <p:cNvSpPr>
            <a:spLocks noGrp="1"/>
          </p:cNvSpPr>
          <p:nvPr>
            <p:ph idx="1"/>
          </p:nvPr>
        </p:nvSpPr>
        <p:spPr/>
        <p:txBody>
          <a:bodyPr/>
          <a:lstStyle/>
          <a:p>
            <a:pPr marL="0" indent="0" algn="just">
              <a:buNone/>
            </a:pPr>
            <a:r>
              <a:rPr lang="en-US" dirty="0"/>
              <a:t>This is useful in predicting future movements. Over a long period of time, the trend shows whether the data tends to increase or decrease. The term “trend” refers to an average, long-term, smooth tendency. Not all increases or decreases have to occur simultaneously. Different sections of time show varying tendencies in terms of trends that are increasing, decreasing, or stable.  There must, however, be an overall upward, downward, or stable trend.</a:t>
            </a:r>
          </a:p>
        </p:txBody>
      </p:sp>
    </p:spTree>
    <p:extLst>
      <p:ext uri="{BB962C8B-B14F-4D97-AF65-F5344CB8AC3E}">
        <p14:creationId xmlns:p14="http://schemas.microsoft.com/office/powerpoint/2010/main" val="429316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52F5-296E-F35A-D330-4A8B31564082}"/>
              </a:ext>
            </a:extLst>
          </p:cNvPr>
          <p:cNvSpPr>
            <a:spLocks noGrp="1"/>
          </p:cNvSpPr>
          <p:nvPr>
            <p:ph type="title"/>
          </p:nvPr>
        </p:nvSpPr>
        <p:spPr/>
        <p:txBody>
          <a:bodyPr/>
          <a:lstStyle/>
          <a:p>
            <a:r>
              <a:rPr lang="en-US" b="1" dirty="0"/>
              <a:t>2. Seasonal component:</a:t>
            </a:r>
          </a:p>
        </p:txBody>
      </p:sp>
      <p:sp>
        <p:nvSpPr>
          <p:cNvPr id="3" name="Content Placeholder 2">
            <a:extLst>
              <a:ext uri="{FF2B5EF4-FFF2-40B4-BE49-F238E27FC236}">
                <a16:creationId xmlns:a16="http://schemas.microsoft.com/office/drawing/2014/main" id="{475C73A0-364E-6A48-BB0E-4395044BFE4F}"/>
              </a:ext>
            </a:extLst>
          </p:cNvPr>
          <p:cNvSpPr>
            <a:spLocks noGrp="1"/>
          </p:cNvSpPr>
          <p:nvPr>
            <p:ph idx="1"/>
          </p:nvPr>
        </p:nvSpPr>
        <p:spPr/>
        <p:txBody>
          <a:bodyPr/>
          <a:lstStyle/>
          <a:p>
            <a:pPr marL="0" indent="0" algn="just">
              <a:buNone/>
            </a:pPr>
            <a:r>
              <a:rPr lang="en-US" dirty="0"/>
              <a:t>The seasonal component of a time series is the variation in some variable due to some predetermined patterns in its behavior. This definition can be used for any type of time series including individual commodity price quotes, interest rates, exchange rates, stock prices, and so on.</a:t>
            </a:r>
          </a:p>
          <a:p>
            <a:pPr marL="0" indent="0" algn="just">
              <a:buNone/>
            </a:pPr>
            <a:r>
              <a:rPr lang="en-US" dirty="0"/>
              <a:t>In many applications, seasonal components can be represented by simple regression equations. This approach is sometimes referred to as a “seasonalized regression” or a “bimodal regression”</a:t>
            </a:r>
          </a:p>
        </p:txBody>
      </p:sp>
    </p:spTree>
    <p:extLst>
      <p:ext uri="{BB962C8B-B14F-4D97-AF65-F5344CB8AC3E}">
        <p14:creationId xmlns:p14="http://schemas.microsoft.com/office/powerpoint/2010/main" val="327409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26E6B-CF43-70F5-E7B6-D0D23D791EB8}"/>
              </a:ext>
            </a:extLst>
          </p:cNvPr>
          <p:cNvSpPr>
            <a:spLocks noGrp="1"/>
          </p:cNvSpPr>
          <p:nvPr>
            <p:ph type="title"/>
          </p:nvPr>
        </p:nvSpPr>
        <p:spPr/>
        <p:txBody>
          <a:bodyPr/>
          <a:lstStyle/>
          <a:p>
            <a:r>
              <a:rPr lang="en-US" b="1" dirty="0"/>
              <a:t>3. Cyclical component:</a:t>
            </a:r>
          </a:p>
        </p:txBody>
      </p:sp>
      <p:sp>
        <p:nvSpPr>
          <p:cNvPr id="3" name="Content Placeholder 2">
            <a:extLst>
              <a:ext uri="{FF2B5EF4-FFF2-40B4-BE49-F238E27FC236}">
                <a16:creationId xmlns:a16="http://schemas.microsoft.com/office/drawing/2014/main" id="{8428262F-DC41-422A-FEC4-0E68ED95F771}"/>
              </a:ext>
            </a:extLst>
          </p:cNvPr>
          <p:cNvSpPr>
            <a:spLocks noGrp="1"/>
          </p:cNvSpPr>
          <p:nvPr>
            <p:ph idx="1"/>
          </p:nvPr>
        </p:nvSpPr>
        <p:spPr/>
        <p:txBody>
          <a:bodyPr/>
          <a:lstStyle/>
          <a:p>
            <a:pPr marL="0" indent="0" algn="just">
              <a:buNone/>
            </a:pPr>
            <a:r>
              <a:rPr lang="en-US" dirty="0"/>
              <a:t>The cyclical component in a time series is the part of the movement in the variable which can be explained by other cyclical movements in the economy.</a:t>
            </a:r>
          </a:p>
          <a:p>
            <a:pPr marL="0" indent="0" algn="just">
              <a:buNone/>
            </a:pPr>
            <a:r>
              <a:rPr lang="en-US" dirty="0"/>
              <a:t>In other words, this term gives information about seasonal patterns. It is also called the long-period (LP) effect or boom-bust process. For example, during recessions, business cycles are usually characterized by slower growth rates than before the recession started.</a:t>
            </a:r>
          </a:p>
        </p:txBody>
      </p:sp>
    </p:spTree>
    <p:extLst>
      <p:ext uri="{BB962C8B-B14F-4D97-AF65-F5344CB8AC3E}">
        <p14:creationId xmlns:p14="http://schemas.microsoft.com/office/powerpoint/2010/main" val="257105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CA9D5-A81A-D763-B4DF-7B5EA3254D05}"/>
              </a:ext>
            </a:extLst>
          </p:cNvPr>
          <p:cNvSpPr>
            <a:spLocks noGrp="1"/>
          </p:cNvSpPr>
          <p:nvPr>
            <p:ph type="title"/>
          </p:nvPr>
        </p:nvSpPr>
        <p:spPr/>
        <p:txBody>
          <a:bodyPr/>
          <a:lstStyle/>
          <a:p>
            <a:r>
              <a:rPr lang="en-US" b="1" dirty="0"/>
              <a:t>4. Irregular component:</a:t>
            </a:r>
          </a:p>
        </p:txBody>
      </p:sp>
      <p:sp>
        <p:nvSpPr>
          <p:cNvPr id="3" name="Content Placeholder 2">
            <a:extLst>
              <a:ext uri="{FF2B5EF4-FFF2-40B4-BE49-F238E27FC236}">
                <a16:creationId xmlns:a16="http://schemas.microsoft.com/office/drawing/2014/main" id="{EA19AC96-B476-8F6F-A593-4F530845B2CA}"/>
              </a:ext>
            </a:extLst>
          </p:cNvPr>
          <p:cNvSpPr>
            <a:spLocks noGrp="1"/>
          </p:cNvSpPr>
          <p:nvPr>
            <p:ph idx="1"/>
          </p:nvPr>
        </p:nvSpPr>
        <p:spPr/>
        <p:txBody>
          <a:bodyPr>
            <a:normAutofit lnSpcReduction="10000"/>
          </a:bodyPr>
          <a:lstStyle/>
          <a:p>
            <a:pPr marL="0" indent="0" algn="just">
              <a:buNone/>
            </a:pPr>
            <a:r>
              <a:rPr lang="en-US" dirty="0"/>
              <a:t>The irregular component is the part of the movement in the variable which cannot be explained by cyclical movements in the economy.</a:t>
            </a:r>
          </a:p>
          <a:p>
            <a:pPr marL="0" indent="0" algn="just">
              <a:buNone/>
            </a:pPr>
            <a:r>
              <a:rPr lang="en-US" dirty="0"/>
              <a:t>In other words, this term gives information about non-seasonal patterns.</a:t>
            </a:r>
          </a:p>
          <a:p>
            <a:pPr marL="0" indent="0" algn="just">
              <a:buNone/>
            </a:pPr>
            <a:r>
              <a:rPr lang="en-US" dirty="0"/>
              <a:t>This term refers to changes that are not cyclical. These include boom-bust processes, permanent changes in the long-term trend of a variable, or “not seasonally adjusted” information which is not normally found in national income and product accounts (such as depreciation, research and development expenditures, and agricultural subsidies).</a:t>
            </a:r>
          </a:p>
        </p:txBody>
      </p:sp>
    </p:spTree>
    <p:extLst>
      <p:ext uri="{BB962C8B-B14F-4D97-AF65-F5344CB8AC3E}">
        <p14:creationId xmlns:p14="http://schemas.microsoft.com/office/powerpoint/2010/main" val="159984653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501</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Time series analysis</vt:lpstr>
      <vt:lpstr>Time series analysis</vt:lpstr>
      <vt:lpstr>Major components:</vt:lpstr>
      <vt:lpstr>1. Trend component:</vt:lpstr>
      <vt:lpstr>2. Seasonal component:</vt:lpstr>
      <vt:lpstr>3. Cyclical component:</vt:lpstr>
      <vt:lpstr>4. Irregular component: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dc:title>
  <dc:creator>Ananya Priya</dc:creator>
  <cp:lastModifiedBy>Ananya Priya</cp:lastModifiedBy>
  <cp:revision>3</cp:revision>
  <dcterms:created xsi:type="dcterms:W3CDTF">2023-02-05T08:20:21Z</dcterms:created>
  <dcterms:modified xsi:type="dcterms:W3CDTF">2023-02-05T08:20:58Z</dcterms:modified>
</cp:coreProperties>
</file>